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layfair Display"/>
      <p:regular r:id="rId30"/>
      <p:bold r:id="rId31"/>
      <p:italic r:id="rId32"/>
      <p:boldItalic r:id="rId33"/>
    </p:embeddedFont>
    <p:embeddedFont>
      <p:font typeface="Montserrat"/>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793628f8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793628f8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7783356f2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7783356f2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793628f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793628f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793628f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793628f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793628f8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793628f8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793628f8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793628f8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793628f8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793628f8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793628f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793628f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7783356f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7783356f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7783356f2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7783356f2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79557be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9557be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7783356f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7783356f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79557be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79557be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095ac3f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095ac3f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095ac3f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095ac3f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7a7a1a4b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7a7a1a4b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7783356f2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7783356f2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5f37d75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5f37d75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5f37d75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5f37d75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5f37d75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5f37d75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79557be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79557be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79557be7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9557be7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793628f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793628f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SOSA</a:t>
            </a:r>
            <a:endParaRPr/>
          </a:p>
        </p:txBody>
      </p:sp>
      <p:sp>
        <p:nvSpPr>
          <p:cNvPr id="59" name="Google Shape;59;p13"/>
          <p:cNvSpPr txBox="1"/>
          <p:nvPr/>
        </p:nvSpPr>
        <p:spPr>
          <a:xfrm>
            <a:off x="5043050" y="3907850"/>
            <a:ext cx="3134400" cy="1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Submitted to : Prof. Alex Illiev</a:t>
            </a:r>
            <a:endParaRPr>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idx="1" type="body"/>
          </p:nvPr>
        </p:nvSpPr>
        <p:spPr>
          <a:xfrm>
            <a:off x="274850" y="536600"/>
            <a:ext cx="85575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 name="Google Shape;115;p22"/>
          <p:cNvPicPr preferRelativeResize="0"/>
          <p:nvPr/>
        </p:nvPicPr>
        <p:blipFill>
          <a:blip r:embed="rId3">
            <a:alphaModFix/>
          </a:blip>
          <a:stretch>
            <a:fillRect/>
          </a:stretch>
        </p:blipFill>
        <p:spPr>
          <a:xfrm>
            <a:off x="0" y="82891"/>
            <a:ext cx="9144001" cy="4977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Features</a:t>
            </a:r>
            <a:endParaRPr/>
          </a:p>
        </p:txBody>
      </p:sp>
      <p:sp>
        <p:nvSpPr>
          <p:cNvPr id="121" name="Google Shape;121;p23"/>
          <p:cNvSpPr txBox="1"/>
          <p:nvPr>
            <p:ph idx="1" type="body"/>
          </p:nvPr>
        </p:nvSpPr>
        <p:spPr>
          <a:xfrm>
            <a:off x="311700" y="1065800"/>
            <a:ext cx="8520600" cy="4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features of our </a:t>
            </a:r>
            <a:r>
              <a:rPr lang="en"/>
              <a:t>ecommerce</a:t>
            </a:r>
            <a:r>
              <a:rPr lang="en"/>
              <a:t> </a:t>
            </a:r>
            <a:r>
              <a:rPr lang="en"/>
              <a:t>website</a:t>
            </a:r>
            <a:r>
              <a:rPr lang="en"/>
              <a:t> are :-</a:t>
            </a:r>
            <a:endParaRPr/>
          </a:p>
          <a:p>
            <a:pPr indent="-342900" lvl="0" marL="457200" rtl="0" algn="l">
              <a:spcBef>
                <a:spcPts val="1600"/>
              </a:spcBef>
              <a:spcAft>
                <a:spcPts val="0"/>
              </a:spcAft>
              <a:buSzPts val="1800"/>
              <a:buAutoNum type="arabicPeriod"/>
            </a:pPr>
            <a:r>
              <a:rPr lang="en"/>
              <a:t>Shopping cart : this is the integral feature of any e-commerce website as all our products that are being selected are into this and this is where our guest can checkout.</a:t>
            </a:r>
            <a:endParaRPr/>
          </a:p>
          <a:p>
            <a:pPr indent="-342900" lvl="0" marL="457200" rtl="0" algn="l">
              <a:spcBef>
                <a:spcPts val="0"/>
              </a:spcBef>
              <a:spcAft>
                <a:spcPts val="0"/>
              </a:spcAft>
              <a:buSzPts val="1800"/>
              <a:buAutoNum type="arabicPeriod"/>
            </a:pPr>
            <a:r>
              <a:rPr lang="en"/>
              <a:t>Verification : as our guest sign up through our website, a verification code is being sent to his/her email where he/she needs to verify their account to register as our esteemed customer. </a:t>
            </a:r>
            <a:endParaRPr/>
          </a:p>
          <a:p>
            <a:pPr indent="-342900" lvl="0" marL="457200" rtl="0" algn="l">
              <a:spcBef>
                <a:spcPts val="0"/>
              </a:spcBef>
              <a:spcAft>
                <a:spcPts val="0"/>
              </a:spcAft>
              <a:buSzPts val="1800"/>
              <a:buAutoNum type="arabicPeriod"/>
            </a:pPr>
            <a:r>
              <a:rPr lang="en"/>
              <a:t>Various options : our e-commerce website has a lot of options to shop on and has various </a:t>
            </a:r>
            <a:r>
              <a:rPr lang="en"/>
              <a:t>categories to which he/she has their preference to.</a:t>
            </a:r>
            <a:endParaRPr/>
          </a:p>
          <a:p>
            <a:pPr indent="-342900" lvl="0" marL="457200" rtl="0" algn="l">
              <a:spcBef>
                <a:spcPts val="0"/>
              </a:spcBef>
              <a:spcAft>
                <a:spcPts val="0"/>
              </a:spcAft>
              <a:buSzPts val="1800"/>
              <a:buAutoNum type="arabicPeriod"/>
            </a:pPr>
            <a:r>
              <a:rPr lang="en"/>
              <a:t> Ratings : which will tell us that which product is the best </a:t>
            </a:r>
            <a:r>
              <a:rPr lang="en"/>
              <a:t>regarding</a:t>
            </a:r>
            <a:r>
              <a:rPr lang="en"/>
              <a:t> the quality and quantity of a product</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6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 </a:t>
            </a:r>
            <a:endParaRPr/>
          </a:p>
        </p:txBody>
      </p:sp>
      <p:sp>
        <p:nvSpPr>
          <p:cNvPr id="127" name="Google Shape;127;p2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8" name="Google Shape;128;p24"/>
          <p:cNvPicPr preferRelativeResize="0"/>
          <p:nvPr/>
        </p:nvPicPr>
        <p:blipFill>
          <a:blip r:embed="rId3">
            <a:alphaModFix/>
          </a:blip>
          <a:stretch>
            <a:fillRect/>
          </a:stretch>
        </p:blipFill>
        <p:spPr>
          <a:xfrm>
            <a:off x="0" y="700475"/>
            <a:ext cx="9144000" cy="4443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Viewing a particular product</a:t>
            </a:r>
            <a:endParaRPr/>
          </a:p>
        </p:txBody>
      </p:sp>
      <p:sp>
        <p:nvSpPr>
          <p:cNvPr id="160" name="Google Shape;160;p30"/>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30"/>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25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67" name="Google Shape;167;p3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50">
                <a:solidFill>
                  <a:srgbClr val="212529"/>
                </a:solidFill>
                <a:highlight>
                  <a:srgbClr val="FFFFFF"/>
                </a:highlight>
                <a:latin typeface="Times New Roman"/>
                <a:ea typeface="Times New Roman"/>
                <a:cs typeface="Times New Roman"/>
                <a:sym typeface="Times New Roman"/>
              </a:rPr>
              <a:t>Our mission is to revolutionise the way people shop by giving them innovative and alternatives to traditional shopping. Using the cutting edge technology in their delivery model helps them to cut price, deliver quality products on time.</a:t>
            </a:r>
            <a:endParaRPr sz="3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a:t>
            </a:r>
            <a:endParaRPr/>
          </a:p>
        </p:txBody>
      </p:sp>
      <p:sp>
        <p:nvSpPr>
          <p:cNvPr id="174" name="Google Shape;174;p3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SSL Certified</a:t>
            </a:r>
            <a:endParaRPr/>
          </a:p>
          <a:p>
            <a:pPr indent="0" lvl="0" marL="0" rtl="0" algn="l">
              <a:spcBef>
                <a:spcPts val="1600"/>
              </a:spcBef>
              <a:spcAft>
                <a:spcPts val="0"/>
              </a:spcAft>
              <a:buNone/>
            </a:pPr>
            <a:r>
              <a:rPr lang="en"/>
              <a:t>Safe security &amp; Performance  Monitoring</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180" name="Google Shape;180;p3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Products are cheaper</a:t>
            </a:r>
            <a:endParaRPr/>
          </a:p>
          <a:p>
            <a:pPr indent="-342900" lvl="0" marL="457200" rtl="0" algn="l">
              <a:spcBef>
                <a:spcPts val="0"/>
              </a:spcBef>
              <a:spcAft>
                <a:spcPts val="0"/>
              </a:spcAft>
              <a:buSzPts val="1800"/>
              <a:buAutoNum type="arabicPeriod"/>
            </a:pPr>
            <a:r>
              <a:rPr lang="en"/>
              <a:t>Flexible price</a:t>
            </a:r>
            <a:endParaRPr/>
          </a:p>
          <a:p>
            <a:pPr indent="-342900" lvl="0" marL="457200" rtl="0" algn="l">
              <a:spcBef>
                <a:spcPts val="0"/>
              </a:spcBef>
              <a:spcAft>
                <a:spcPts val="0"/>
              </a:spcAft>
              <a:buSzPts val="1800"/>
              <a:buAutoNum type="arabicPeriod"/>
            </a:pPr>
            <a:r>
              <a:rPr lang="en"/>
              <a:t>Buyer protection</a:t>
            </a:r>
            <a:endParaRPr/>
          </a:p>
          <a:p>
            <a:pPr indent="-342900" lvl="0" marL="457200" rtl="0" algn="l">
              <a:spcBef>
                <a:spcPts val="0"/>
              </a:spcBef>
              <a:spcAft>
                <a:spcPts val="0"/>
              </a:spcAft>
              <a:buSzPts val="1800"/>
              <a:buAutoNum type="arabicPeriod"/>
            </a:pPr>
            <a:r>
              <a:rPr lang="en"/>
              <a:t>Rare product</a:t>
            </a:r>
            <a:endParaRPr/>
          </a:p>
          <a:p>
            <a:pPr indent="-342900" lvl="0" marL="457200" rtl="0" algn="l">
              <a:spcBef>
                <a:spcPts val="0"/>
              </a:spcBef>
              <a:spcAft>
                <a:spcPts val="0"/>
              </a:spcAft>
              <a:buSzPts val="1800"/>
              <a:buAutoNum type="arabicPeriod"/>
            </a:pPr>
            <a:r>
              <a:rPr lang="en"/>
              <a:t>Extensive product mix availability</a:t>
            </a:r>
            <a:endParaRPr/>
          </a:p>
          <a:p>
            <a:pPr indent="-342900" lvl="0" marL="457200" rtl="0" algn="l">
              <a:spcBef>
                <a:spcPts val="0"/>
              </a:spcBef>
              <a:spcAft>
                <a:spcPts val="0"/>
              </a:spcAft>
              <a:buSzPts val="1800"/>
              <a:buAutoNum type="arabicPeriod"/>
            </a:pPr>
            <a:r>
              <a:rPr lang="en"/>
              <a:t>Privacy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t>
            </a:r>
            <a:r>
              <a:rPr lang="en"/>
              <a:t>implemented</a:t>
            </a:r>
            <a:r>
              <a:rPr lang="en"/>
              <a:t> Functionality</a:t>
            </a:r>
            <a:endParaRPr/>
          </a:p>
        </p:txBody>
      </p:sp>
      <p:sp>
        <p:nvSpPr>
          <p:cNvPr id="186" name="Google Shape;186;p3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Add to bag</a:t>
            </a:r>
            <a:endParaRPr/>
          </a:p>
          <a:p>
            <a:pPr indent="-342900" lvl="0" marL="457200" rtl="0" algn="l">
              <a:spcBef>
                <a:spcPts val="0"/>
              </a:spcBef>
              <a:spcAft>
                <a:spcPts val="0"/>
              </a:spcAft>
              <a:buSzPts val="1800"/>
              <a:buAutoNum type="arabicPeriod"/>
            </a:pPr>
            <a:r>
              <a:rPr lang="en"/>
              <a:t>Make Payment </a:t>
            </a:r>
            <a:endParaRPr/>
          </a:p>
          <a:p>
            <a:pPr indent="-342900" lvl="0" marL="457200" rtl="0" algn="l">
              <a:spcBef>
                <a:spcPts val="0"/>
              </a:spcBef>
              <a:spcAft>
                <a:spcPts val="0"/>
              </a:spcAft>
              <a:buSzPts val="1800"/>
              <a:buAutoNum type="arabicPeriod"/>
            </a:pPr>
            <a:r>
              <a:rPr lang="en"/>
              <a:t>Average Rating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implementation</a:t>
            </a:r>
            <a:endParaRPr/>
          </a:p>
        </p:txBody>
      </p:sp>
      <p:sp>
        <p:nvSpPr>
          <p:cNvPr id="192" name="Google Shape;192;p3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of things(IOT )</a:t>
            </a:r>
            <a:endParaRPr/>
          </a:p>
          <a:p>
            <a:pPr indent="0" lvl="0" marL="0" rtl="0" algn="l">
              <a:spcBef>
                <a:spcPts val="1600"/>
              </a:spcBef>
              <a:spcAft>
                <a:spcPts val="0"/>
              </a:spcAft>
              <a:buNone/>
            </a:pPr>
            <a:r>
              <a:rPr lang="en"/>
              <a:t>Advantages:</a:t>
            </a:r>
            <a:endParaRPr/>
          </a:p>
          <a:p>
            <a:pPr indent="-342900" lvl="0" marL="457200" rtl="0" algn="l">
              <a:spcBef>
                <a:spcPts val="1600"/>
              </a:spcBef>
              <a:spcAft>
                <a:spcPts val="0"/>
              </a:spcAft>
              <a:buSzPts val="1800"/>
              <a:buAutoNum type="arabicPeriod"/>
            </a:pPr>
            <a:r>
              <a:rPr lang="en"/>
              <a:t>Better tracking</a:t>
            </a:r>
            <a:endParaRPr/>
          </a:p>
          <a:p>
            <a:pPr indent="-342900" lvl="0" marL="457200" rtl="0" algn="l">
              <a:spcBef>
                <a:spcPts val="0"/>
              </a:spcBef>
              <a:spcAft>
                <a:spcPts val="0"/>
              </a:spcAft>
              <a:buSzPts val="1800"/>
              <a:buAutoNum type="arabicPeriod"/>
            </a:pPr>
            <a:r>
              <a:rPr lang="en"/>
              <a:t>Personalised information</a:t>
            </a:r>
            <a:endParaRPr/>
          </a:p>
          <a:p>
            <a:pPr indent="-342900" lvl="0" marL="457200" rtl="0" algn="l">
              <a:spcBef>
                <a:spcPts val="0"/>
              </a:spcBef>
              <a:spcAft>
                <a:spcPts val="0"/>
              </a:spcAft>
              <a:buSzPts val="1800"/>
              <a:buAutoNum type="arabicPeriod"/>
            </a:pPr>
            <a:r>
              <a:rPr lang="en"/>
              <a:t>Automated shopping process</a:t>
            </a:r>
            <a:endParaRPr/>
          </a:p>
          <a:p>
            <a:pPr indent="0" lvl="0" marL="45720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98" name="Google Shape;198;p36"/>
          <p:cNvSpPr txBox="1"/>
          <p:nvPr>
            <p:ph idx="1" type="subTitle"/>
          </p:nvPr>
        </p:nvSpPr>
        <p:spPr>
          <a:xfrm>
            <a:off x="4500575" y="3550650"/>
            <a:ext cx="4470600" cy="130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1700"/>
              <a:t>Submitted by:</a:t>
            </a:r>
            <a:endParaRPr sz="1700"/>
          </a:p>
          <a:p>
            <a:pPr indent="0" lvl="0" marL="0" rtl="0" algn="l">
              <a:spcBef>
                <a:spcPts val="0"/>
              </a:spcBef>
              <a:spcAft>
                <a:spcPts val="0"/>
              </a:spcAft>
              <a:buNone/>
            </a:pPr>
            <a:r>
              <a:rPr lang="en" sz="1700"/>
              <a:t>Avishkar Sharma - 310359</a:t>
            </a:r>
            <a:r>
              <a:rPr lang="en" sz="1700"/>
              <a:t>1</a:t>
            </a:r>
            <a:endParaRPr sz="1700"/>
          </a:p>
          <a:p>
            <a:pPr indent="0" lvl="0" marL="0" rtl="0" algn="l">
              <a:spcBef>
                <a:spcPts val="0"/>
              </a:spcBef>
              <a:spcAft>
                <a:spcPts val="0"/>
              </a:spcAft>
              <a:buNone/>
            </a:pPr>
            <a:r>
              <a:rPr lang="en" sz="1700"/>
              <a:t>Priyambada Priyadarshani - 310354o</a:t>
            </a:r>
            <a:endParaRPr sz="1700"/>
          </a:p>
          <a:p>
            <a:pPr indent="0" lvl="0" marL="0" rtl="0" algn="l">
              <a:spcBef>
                <a:spcPts val="0"/>
              </a:spcBef>
              <a:spcAft>
                <a:spcPts val="0"/>
              </a:spcAft>
              <a:buNone/>
            </a:pPr>
            <a:r>
              <a:rPr lang="en" sz="1700"/>
              <a:t>Shaashwat Bharadwaj - 3103635</a:t>
            </a:r>
            <a:endParaRPr sz="1700"/>
          </a:p>
          <a:p>
            <a:pPr indent="0" lvl="0" marL="0" rtl="0" algn="l">
              <a:spcBef>
                <a:spcPts val="0"/>
              </a:spcBef>
              <a:spcAft>
                <a:spcPts val="0"/>
              </a:spcAft>
              <a:buNone/>
            </a:pPr>
            <a:r>
              <a:rPr lang="en" sz="1700"/>
              <a:t>Priyanka Mishra - 3103648</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Gluon</a:t>
            </a:r>
            <a:endParaRPr/>
          </a:p>
          <a:p>
            <a:pPr indent="0" lvl="0" marL="0" rtl="0" algn="l">
              <a:spcBef>
                <a:spcPts val="1600"/>
              </a:spcBef>
              <a:spcAft>
                <a:spcPts val="0"/>
              </a:spcAft>
              <a:buNone/>
            </a:pPr>
            <a:r>
              <a:rPr lang="en"/>
              <a:t>Recaptcha</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271500" y="53225"/>
            <a:ext cx="85206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a:t>
            </a:r>
            <a:endParaRPr/>
          </a:p>
        </p:txBody>
      </p:sp>
      <p:sp>
        <p:nvSpPr>
          <p:cNvPr id="77" name="Google Shape;77;p16"/>
          <p:cNvSpPr txBox="1"/>
          <p:nvPr>
            <p:ph idx="1" type="body"/>
          </p:nvPr>
        </p:nvSpPr>
        <p:spPr>
          <a:xfrm>
            <a:off x="271500" y="11637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6"/>
          <p:cNvPicPr preferRelativeResize="0"/>
          <p:nvPr/>
        </p:nvPicPr>
        <p:blipFill>
          <a:blip r:embed="rId3">
            <a:alphaModFix/>
          </a:blip>
          <a:stretch>
            <a:fillRect/>
          </a:stretch>
        </p:blipFill>
        <p:spPr>
          <a:xfrm>
            <a:off x="311700" y="1234075"/>
            <a:ext cx="8520599" cy="3387051"/>
          </a:xfrm>
          <a:prstGeom prst="rect">
            <a:avLst/>
          </a:prstGeom>
          <a:noFill/>
          <a:ln>
            <a:noFill/>
          </a:ln>
        </p:spPr>
      </p:pic>
      <p:pic>
        <p:nvPicPr>
          <p:cNvPr id="79" name="Google Shape;79;p16"/>
          <p:cNvPicPr preferRelativeResize="0"/>
          <p:nvPr/>
        </p:nvPicPr>
        <p:blipFill>
          <a:blip r:embed="rId4">
            <a:alphaModFix/>
          </a:blip>
          <a:stretch>
            <a:fillRect/>
          </a:stretch>
        </p:blipFill>
        <p:spPr>
          <a:xfrm>
            <a:off x="80375" y="553250"/>
            <a:ext cx="8711725" cy="7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52400" y="228600"/>
            <a:ext cx="8839198" cy="4900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nvSpPr>
        <p:spPr>
          <a:xfrm>
            <a:off x="281275" y="200925"/>
            <a:ext cx="8579100" cy="46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Auth object of User is already defined in scaffolding application</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The form objects is returned to the View to render an Html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90" name="Google Shape;90;p18"/>
          <p:cNvPicPr preferRelativeResize="0"/>
          <p:nvPr/>
        </p:nvPicPr>
        <p:blipFill rotWithShape="1">
          <a:blip r:embed="rId3">
            <a:alphaModFix/>
          </a:blip>
          <a:srcRect b="0" l="0" r="0" t="0"/>
          <a:stretch/>
        </p:blipFill>
        <p:spPr>
          <a:xfrm>
            <a:off x="381750" y="813725"/>
            <a:ext cx="8478624" cy="405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269125" y="275925"/>
            <a:ext cx="8430600" cy="44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return a variable in the form of dictionary then it needs to be translated hence  {{=T(“SignUp”)}} used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form=auth() simply displays a form &amp; it depends on request.args(0)</a:t>
            </a:r>
            <a:endParaRPr/>
          </a:p>
        </p:txBody>
      </p:sp>
      <p:pic>
        <p:nvPicPr>
          <p:cNvPr id="96" name="Google Shape;96;p19"/>
          <p:cNvPicPr preferRelativeResize="0"/>
          <p:nvPr/>
        </p:nvPicPr>
        <p:blipFill>
          <a:blip r:embed="rId3">
            <a:alphaModFix/>
          </a:blip>
          <a:stretch>
            <a:fillRect/>
          </a:stretch>
        </p:blipFill>
        <p:spPr>
          <a:xfrm>
            <a:off x="120175" y="1008525"/>
            <a:ext cx="8763000" cy="19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shop?</a:t>
            </a:r>
            <a:endParaRPr/>
          </a:p>
        </p:txBody>
      </p:sp>
      <p:sp>
        <p:nvSpPr>
          <p:cNvPr id="102" name="Google Shape;102;p20"/>
          <p:cNvSpPr txBox="1"/>
          <p:nvPr>
            <p:ph idx="1" type="body"/>
          </p:nvPr>
        </p:nvSpPr>
        <p:spPr>
          <a:xfrm>
            <a:off x="311700" y="1234075"/>
            <a:ext cx="8520600" cy="3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much same as you would shop normally .You have a shopping basket. You select items to put in the basket then you go to the checkout and pay!</a:t>
            </a:r>
            <a:endParaRPr/>
          </a:p>
          <a:p>
            <a:pPr indent="0" lvl="0" marL="0" rtl="0" algn="l">
              <a:spcBef>
                <a:spcPts val="1600"/>
              </a:spcBef>
              <a:spcAft>
                <a:spcPts val="0"/>
              </a:spcAft>
              <a:buNone/>
            </a:pPr>
            <a:r>
              <a:rPr lang="en"/>
              <a:t>Shopping online follows this procedure:</a:t>
            </a:r>
            <a:endParaRPr/>
          </a:p>
          <a:p>
            <a:pPr indent="0" lvl="0" marL="0" rtl="0" algn="l">
              <a:spcBef>
                <a:spcPts val="1600"/>
              </a:spcBef>
              <a:spcAft>
                <a:spcPts val="0"/>
              </a:spcAft>
              <a:buNone/>
            </a:pPr>
            <a:r>
              <a:rPr lang="en"/>
              <a:t>1.Sign in or register</a:t>
            </a:r>
            <a:endParaRPr/>
          </a:p>
          <a:p>
            <a:pPr indent="0" lvl="0" marL="0" rtl="0" algn="l">
              <a:spcBef>
                <a:spcPts val="1600"/>
              </a:spcBef>
              <a:spcAft>
                <a:spcPts val="0"/>
              </a:spcAft>
              <a:buNone/>
            </a:pPr>
            <a:r>
              <a:rPr lang="en"/>
              <a:t>2.Make your selection</a:t>
            </a:r>
            <a:endParaRPr/>
          </a:p>
          <a:p>
            <a:pPr indent="0" lvl="0" marL="0" rtl="0" algn="l">
              <a:spcBef>
                <a:spcPts val="1600"/>
              </a:spcBef>
              <a:spcAft>
                <a:spcPts val="0"/>
              </a:spcAft>
              <a:buNone/>
            </a:pPr>
            <a:r>
              <a:rPr lang="en"/>
              <a:t>3. Add it to your shopping basket</a:t>
            </a:r>
            <a:endParaRPr/>
          </a:p>
          <a:p>
            <a:pPr indent="0" lvl="0" marL="0" rtl="0" algn="l">
              <a:spcBef>
                <a:spcPts val="1600"/>
              </a:spcBef>
              <a:spcAft>
                <a:spcPts val="0"/>
              </a:spcAft>
              <a:buNone/>
            </a:pPr>
            <a:r>
              <a:rPr lang="en"/>
              <a:t>4.view the shopping basket</a:t>
            </a:r>
            <a:endParaRPr/>
          </a:p>
          <a:p>
            <a:pPr indent="0" lvl="0" marL="0" rtl="0" algn="l">
              <a:spcBef>
                <a:spcPts val="1600"/>
              </a:spcBef>
              <a:spcAft>
                <a:spcPts val="0"/>
              </a:spcAft>
              <a:buNone/>
            </a:pPr>
            <a:r>
              <a:rPr lang="en"/>
              <a:t>5.Proceed to checkout make payment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HomePage</a:t>
            </a:r>
            <a:endParaRPr/>
          </a:p>
        </p:txBody>
      </p:sp>
      <p:sp>
        <p:nvSpPr>
          <p:cNvPr id="108" name="Google Shape;108;p2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0" y="547688"/>
            <a:ext cx="9144001" cy="4048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